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layfair Display"/>
      <p:regular r:id="rId20"/>
      <p:bold r:id="rId21"/>
      <p:italic r:id="rId22"/>
      <p:boldItalic r:id="rId23"/>
    </p:embeddedFont>
    <p:embeddedFont>
      <p:font typeface="Arimo"/>
      <p:regular r:id="rId24"/>
      <p:bold r:id="rId25"/>
      <p:italic r:id="rId26"/>
      <p:boldItalic r:id="rId27"/>
    </p:embeddedFont>
    <p:embeddedFont>
      <p:font typeface="Do Hyeon"/>
      <p:regular r:id="rId28"/>
    </p:embeddedFont>
    <p:embeddedFont>
      <p:font typeface="Bebas Neue"/>
      <p:regular r:id="rId29"/>
    </p:embeddedFont>
    <p:embeddedFont>
      <p:font typeface="DM Serif Display"/>
      <p:regular r:id="rId30"/>
      <p: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regular.fntdata"/><Relationship Id="rId22" Type="http://schemas.openxmlformats.org/officeDocument/2006/relationships/font" Target="fonts/PlayfairDisplay-italic.fntdata"/><Relationship Id="rId21" Type="http://schemas.openxmlformats.org/officeDocument/2006/relationships/font" Target="fonts/PlayfairDisplay-bold.fntdata"/><Relationship Id="rId24" Type="http://schemas.openxmlformats.org/officeDocument/2006/relationships/font" Target="fonts/Arimo-regular.fntdata"/><Relationship Id="rId23" Type="http://schemas.openxmlformats.org/officeDocument/2006/relationships/font" Target="fonts/PlayfairDispl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rimo-italic.fntdata"/><Relationship Id="rId25" Type="http://schemas.openxmlformats.org/officeDocument/2006/relationships/font" Target="fonts/Arimo-bold.fntdata"/><Relationship Id="rId28" Type="http://schemas.openxmlformats.org/officeDocument/2006/relationships/font" Target="fonts/DoHyeon-regular.fntdata"/><Relationship Id="rId27" Type="http://schemas.openxmlformats.org/officeDocument/2006/relationships/font" Target="fonts/Arim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BebasNeu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DMSerifDisplay-italic.fntdata"/><Relationship Id="rId30" Type="http://schemas.openxmlformats.org/officeDocument/2006/relationships/font" Target="fonts/DMSerifDisplay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5.png>
</file>

<file path=ppt/media/image16.png>
</file>

<file path=ppt/media/image18.png>
</file>

<file path=ppt/media/image4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d3401ed3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d3401ed3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c34f9c9cb7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c34f9c9cb7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c34f9c9cb7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c34f9c9cb7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c34f9c9cb7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c34f9c9cb7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c5f9427d30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c5f9427d30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c34f9c9cb7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c34f9c9cb7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e1d838b62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e1d838b62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c34f9c9cb7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c34f9c9cb7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c34f9c9cb7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c34f9c9cb7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c5f9427d3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c5f9427d3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c34f9c9cb7_1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c34f9c9cb7_1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c34f9c9cb7_1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c34f9c9cb7_1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c5f9427d3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c5f9427d3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c34f9c9cb7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c34f9c9cb7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6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hyperlink" Target="https://bit.ly/3A1uf1Q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088400"/>
            <a:ext cx="5118000" cy="22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89523" y="3418115"/>
            <a:ext cx="3902700" cy="393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>
            <p:ph idx="2" type="pic"/>
          </p:nvPr>
        </p:nvSpPr>
        <p:spPr>
          <a:xfrm>
            <a:off x="6044825" y="820750"/>
            <a:ext cx="2224200" cy="33342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33125" y="3754191"/>
            <a:ext cx="3213824" cy="3383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025" y="-1763325"/>
            <a:ext cx="2921876" cy="30761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 txBox="1"/>
          <p:nvPr>
            <p:ph hasCustomPrompt="1" type="title"/>
          </p:nvPr>
        </p:nvSpPr>
        <p:spPr>
          <a:xfrm>
            <a:off x="2263750" y="539500"/>
            <a:ext cx="4616400" cy="117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7" name="Google Shape;87;p11"/>
          <p:cNvSpPr txBox="1"/>
          <p:nvPr>
            <p:ph idx="1" type="subTitle"/>
          </p:nvPr>
        </p:nvSpPr>
        <p:spPr>
          <a:xfrm>
            <a:off x="2263750" y="1661500"/>
            <a:ext cx="4616400" cy="37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8" name="Google Shape;88;p11"/>
          <p:cNvSpPr/>
          <p:nvPr>
            <p:ph idx="2" type="pic"/>
          </p:nvPr>
        </p:nvSpPr>
        <p:spPr>
          <a:xfrm>
            <a:off x="2309200" y="2361550"/>
            <a:ext cx="4525500" cy="21564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89" name="Google Shape;8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406375" y="2112325"/>
            <a:ext cx="2815201" cy="296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2450" y="1952850"/>
            <a:ext cx="2815201" cy="29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1" type="subTitle"/>
          </p:nvPr>
        </p:nvSpPr>
        <p:spPr>
          <a:xfrm>
            <a:off x="1910261" y="4119188"/>
            <a:ext cx="2448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3"/>
          <p:cNvSpPr txBox="1"/>
          <p:nvPr>
            <p:ph idx="2" type="subTitle"/>
          </p:nvPr>
        </p:nvSpPr>
        <p:spPr>
          <a:xfrm>
            <a:off x="1910205" y="3116988"/>
            <a:ext cx="2448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3" type="subTitle"/>
          </p:nvPr>
        </p:nvSpPr>
        <p:spPr>
          <a:xfrm>
            <a:off x="1910161" y="2114788"/>
            <a:ext cx="2448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hasCustomPrompt="1" idx="4" type="title"/>
          </p:nvPr>
        </p:nvSpPr>
        <p:spPr>
          <a:xfrm>
            <a:off x="933962" y="1783031"/>
            <a:ext cx="733500" cy="7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/>
          <p:nvPr>
            <p:ph hasCustomPrompt="1" idx="5" type="title"/>
          </p:nvPr>
        </p:nvSpPr>
        <p:spPr>
          <a:xfrm>
            <a:off x="935000" y="3797123"/>
            <a:ext cx="731400" cy="73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/>
          <p:nvPr>
            <p:ph hasCustomPrompt="1" idx="6" type="title"/>
          </p:nvPr>
        </p:nvSpPr>
        <p:spPr>
          <a:xfrm>
            <a:off x="935188" y="2797039"/>
            <a:ext cx="731400" cy="73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/>
          <p:nvPr>
            <p:ph idx="7" type="subTitle"/>
          </p:nvPr>
        </p:nvSpPr>
        <p:spPr>
          <a:xfrm>
            <a:off x="1910163" y="3748630"/>
            <a:ext cx="24480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8" type="subTitle"/>
          </p:nvPr>
        </p:nvSpPr>
        <p:spPr>
          <a:xfrm>
            <a:off x="1910063" y="1744230"/>
            <a:ext cx="24480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9" type="subTitle"/>
          </p:nvPr>
        </p:nvSpPr>
        <p:spPr>
          <a:xfrm>
            <a:off x="1910107" y="2746430"/>
            <a:ext cx="24480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3" name="Google Shape;103;p13"/>
          <p:cNvSpPr/>
          <p:nvPr>
            <p:ph idx="13" type="pic"/>
          </p:nvPr>
        </p:nvSpPr>
        <p:spPr>
          <a:xfrm>
            <a:off x="5418988" y="1651950"/>
            <a:ext cx="2583900" cy="2817000"/>
          </a:xfrm>
          <a:prstGeom prst="round2SameRect">
            <a:avLst>
              <a:gd fmla="val 50000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19925" y="-1295650"/>
            <a:ext cx="2588800" cy="2725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07" name="Google Shape;10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057025" y="3807200"/>
            <a:ext cx="2323823" cy="244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8574" y="-977437"/>
            <a:ext cx="2323825" cy="244648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/>
          <p:nvPr/>
        </p:nvSpPr>
        <p:spPr>
          <a:xfrm>
            <a:off x="166682" y="635664"/>
            <a:ext cx="123000" cy="1230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4"/>
          <p:cNvSpPr/>
          <p:nvPr/>
        </p:nvSpPr>
        <p:spPr>
          <a:xfrm>
            <a:off x="319623" y="270162"/>
            <a:ext cx="393600" cy="393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467676" y="790238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8430782" y="4477964"/>
            <a:ext cx="123000" cy="1230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8486699" y="4730050"/>
            <a:ext cx="192600" cy="192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8731776" y="4632538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17" name="Google Shape;11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97575" y="3726800"/>
            <a:ext cx="2450747" cy="258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904" y="-1263875"/>
            <a:ext cx="2450747" cy="25801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5"/>
          <p:cNvSpPr/>
          <p:nvPr/>
        </p:nvSpPr>
        <p:spPr>
          <a:xfrm>
            <a:off x="194407" y="4660714"/>
            <a:ext cx="123000" cy="1230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5"/>
          <p:cNvSpPr/>
          <p:nvPr/>
        </p:nvSpPr>
        <p:spPr>
          <a:xfrm>
            <a:off x="347348" y="4295212"/>
            <a:ext cx="393600" cy="393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5"/>
          <p:cNvSpPr/>
          <p:nvPr/>
        </p:nvSpPr>
        <p:spPr>
          <a:xfrm>
            <a:off x="495401" y="4815288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8498257" y="756951"/>
            <a:ext cx="123000" cy="1230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>
            <a:off x="8651199" y="539491"/>
            <a:ext cx="245700" cy="2454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5"/>
          <p:cNvSpPr/>
          <p:nvPr/>
        </p:nvSpPr>
        <p:spPr>
          <a:xfrm>
            <a:off x="8725301" y="879950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2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27" name="Google Shape;12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25425" y="-1541150"/>
            <a:ext cx="2298048" cy="241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4605" y="4053675"/>
            <a:ext cx="229804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6"/>
          <p:cNvSpPr/>
          <p:nvPr/>
        </p:nvSpPr>
        <p:spPr>
          <a:xfrm>
            <a:off x="720000" y="4409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967800" y="324550"/>
            <a:ext cx="429900" cy="429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6"/>
          <p:cNvSpPr/>
          <p:nvPr/>
        </p:nvSpPr>
        <p:spPr>
          <a:xfrm>
            <a:off x="8156000" y="4864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3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34" name="Google Shape;13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82425" y="4206500"/>
            <a:ext cx="2379148" cy="25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42449" y="1319375"/>
            <a:ext cx="2379148" cy="250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/>
          <p:nvPr/>
        </p:nvSpPr>
        <p:spPr>
          <a:xfrm>
            <a:off x="8030398" y="230712"/>
            <a:ext cx="393600" cy="393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872949" y="320516"/>
            <a:ext cx="245700" cy="2454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/>
          <p:nvPr>
            <p:ph idx="1" type="subTitle"/>
          </p:nvPr>
        </p:nvSpPr>
        <p:spPr>
          <a:xfrm>
            <a:off x="4707050" y="2394775"/>
            <a:ext cx="3577200" cy="8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8"/>
          <p:cNvSpPr txBox="1"/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41" name="Google Shape;14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48225" y="1474238"/>
            <a:ext cx="2922888" cy="307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9661" y="-698125"/>
            <a:ext cx="2922888" cy="307717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8"/>
          <p:cNvSpPr/>
          <p:nvPr/>
        </p:nvSpPr>
        <p:spPr>
          <a:xfrm>
            <a:off x="432900" y="4601854"/>
            <a:ext cx="172800" cy="1728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8"/>
          <p:cNvSpPr/>
          <p:nvPr/>
        </p:nvSpPr>
        <p:spPr>
          <a:xfrm>
            <a:off x="752130" y="4774792"/>
            <a:ext cx="137100" cy="13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BODY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7" name="Google Shape;147;p19"/>
          <p:cNvSpPr txBox="1"/>
          <p:nvPr>
            <p:ph idx="1" type="body"/>
          </p:nvPr>
        </p:nvSpPr>
        <p:spPr>
          <a:xfrm>
            <a:off x="720000" y="1381075"/>
            <a:ext cx="77040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pic>
        <p:nvPicPr>
          <p:cNvPr id="148" name="Google Shape;14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7113" y="-1729900"/>
            <a:ext cx="2609866" cy="2747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5509" y="1197937"/>
            <a:ext cx="2609866" cy="2747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BODY_1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2" name="Google Shape;152;p20"/>
          <p:cNvSpPr txBox="1"/>
          <p:nvPr>
            <p:ph idx="1" type="body"/>
          </p:nvPr>
        </p:nvSpPr>
        <p:spPr>
          <a:xfrm>
            <a:off x="720000" y="1381075"/>
            <a:ext cx="7704000" cy="32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pic>
        <p:nvPicPr>
          <p:cNvPr id="153" name="Google Shape;15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90575" y="3825075"/>
            <a:ext cx="2464680" cy="259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846" y="1274362"/>
            <a:ext cx="2464680" cy="259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5074400" y="2596825"/>
            <a:ext cx="31071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5993825" y="1390425"/>
            <a:ext cx="1268400" cy="1269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5074400" y="3457630"/>
            <a:ext cx="3107100" cy="558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/>
          <p:nvPr>
            <p:ph idx="3" type="pic"/>
          </p:nvPr>
        </p:nvSpPr>
        <p:spPr>
          <a:xfrm>
            <a:off x="854867" y="1290461"/>
            <a:ext cx="3578100" cy="25626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54367" y="3382675"/>
            <a:ext cx="3074366" cy="3236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3148" y="-2096325"/>
            <a:ext cx="3074366" cy="323665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8300950" y="276425"/>
            <a:ext cx="294600" cy="294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4599726" y="4601650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94800" y="-2967476"/>
            <a:ext cx="4321101" cy="4549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1"/>
          <p:cNvSpPr txBox="1"/>
          <p:nvPr>
            <p:ph idx="1" type="subTitle"/>
          </p:nvPr>
        </p:nvSpPr>
        <p:spPr>
          <a:xfrm>
            <a:off x="4584449" y="1632397"/>
            <a:ext cx="3570900" cy="5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1"/>
          <p:cNvSpPr txBox="1"/>
          <p:nvPr>
            <p:ph idx="2" type="subTitle"/>
          </p:nvPr>
        </p:nvSpPr>
        <p:spPr>
          <a:xfrm>
            <a:off x="4584425" y="2780188"/>
            <a:ext cx="3570900" cy="5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1"/>
          <p:cNvSpPr txBox="1"/>
          <p:nvPr>
            <p:ph idx="3" type="subTitle"/>
          </p:nvPr>
        </p:nvSpPr>
        <p:spPr>
          <a:xfrm>
            <a:off x="4584425" y="3929829"/>
            <a:ext cx="3570900" cy="5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1" name="Google Shape;161;p21"/>
          <p:cNvSpPr txBox="1"/>
          <p:nvPr>
            <p:ph idx="4" type="subTitle"/>
          </p:nvPr>
        </p:nvSpPr>
        <p:spPr>
          <a:xfrm>
            <a:off x="4584440" y="1260075"/>
            <a:ext cx="357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21"/>
          <p:cNvSpPr txBox="1"/>
          <p:nvPr>
            <p:ph idx="5" type="subTitle"/>
          </p:nvPr>
        </p:nvSpPr>
        <p:spPr>
          <a:xfrm>
            <a:off x="4584426" y="3557507"/>
            <a:ext cx="357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3" name="Google Shape;163;p21"/>
          <p:cNvSpPr txBox="1"/>
          <p:nvPr>
            <p:ph idx="6" type="subTitle"/>
          </p:nvPr>
        </p:nvSpPr>
        <p:spPr>
          <a:xfrm>
            <a:off x="4584433" y="2408791"/>
            <a:ext cx="357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4" name="Google Shape;164;p21"/>
          <p:cNvSpPr/>
          <p:nvPr>
            <p:ph idx="7" type="pic"/>
          </p:nvPr>
        </p:nvSpPr>
        <p:spPr>
          <a:xfrm>
            <a:off x="1071064" y="1368181"/>
            <a:ext cx="2703900" cy="29859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65" name="Google Shape;16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74200" y="3732075"/>
            <a:ext cx="3330775" cy="35065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288031" y="188474"/>
            <a:ext cx="254400" cy="2544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1"/>
          <p:cNvSpPr/>
          <p:nvPr/>
        </p:nvSpPr>
        <p:spPr>
          <a:xfrm>
            <a:off x="542426" y="395113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1"/>
          <p:cNvSpPr/>
          <p:nvPr/>
        </p:nvSpPr>
        <p:spPr>
          <a:xfrm>
            <a:off x="7992725" y="4704375"/>
            <a:ext cx="175200" cy="175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idx="1" type="subTitle"/>
          </p:nvPr>
        </p:nvSpPr>
        <p:spPr>
          <a:xfrm>
            <a:off x="719975" y="1918427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2"/>
          <p:cNvSpPr txBox="1"/>
          <p:nvPr>
            <p:ph idx="2" type="subTitle"/>
          </p:nvPr>
        </p:nvSpPr>
        <p:spPr>
          <a:xfrm>
            <a:off x="3419246" y="1918427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2"/>
          <p:cNvSpPr txBox="1"/>
          <p:nvPr>
            <p:ph idx="3" type="subTitle"/>
          </p:nvPr>
        </p:nvSpPr>
        <p:spPr>
          <a:xfrm>
            <a:off x="719975" y="34454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2"/>
          <p:cNvSpPr txBox="1"/>
          <p:nvPr>
            <p:ph idx="4" type="subTitle"/>
          </p:nvPr>
        </p:nvSpPr>
        <p:spPr>
          <a:xfrm>
            <a:off x="3419246" y="34454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2"/>
          <p:cNvSpPr txBox="1"/>
          <p:nvPr>
            <p:ph idx="5" type="subTitle"/>
          </p:nvPr>
        </p:nvSpPr>
        <p:spPr>
          <a:xfrm>
            <a:off x="6118524" y="1918427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2"/>
          <p:cNvSpPr txBox="1"/>
          <p:nvPr>
            <p:ph idx="6" type="subTitle"/>
          </p:nvPr>
        </p:nvSpPr>
        <p:spPr>
          <a:xfrm>
            <a:off x="6118524" y="34454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7" name="Google Shape;177;p22"/>
          <p:cNvSpPr txBox="1"/>
          <p:nvPr>
            <p:ph idx="7" type="subTitle"/>
          </p:nvPr>
        </p:nvSpPr>
        <p:spPr>
          <a:xfrm>
            <a:off x="719975" y="160402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" name="Google Shape;178;p22"/>
          <p:cNvSpPr txBox="1"/>
          <p:nvPr>
            <p:ph idx="8" type="subTitle"/>
          </p:nvPr>
        </p:nvSpPr>
        <p:spPr>
          <a:xfrm>
            <a:off x="3419248" y="160402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9" name="Google Shape;179;p22"/>
          <p:cNvSpPr txBox="1"/>
          <p:nvPr>
            <p:ph idx="9" type="subTitle"/>
          </p:nvPr>
        </p:nvSpPr>
        <p:spPr>
          <a:xfrm>
            <a:off x="6118520" y="160402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0" name="Google Shape;180;p22"/>
          <p:cNvSpPr txBox="1"/>
          <p:nvPr>
            <p:ph idx="13" type="subTitle"/>
          </p:nvPr>
        </p:nvSpPr>
        <p:spPr>
          <a:xfrm>
            <a:off x="719975" y="3131100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1" name="Google Shape;181;p22"/>
          <p:cNvSpPr txBox="1"/>
          <p:nvPr>
            <p:ph idx="14" type="subTitle"/>
          </p:nvPr>
        </p:nvSpPr>
        <p:spPr>
          <a:xfrm>
            <a:off x="3419250" y="3131100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2" name="Google Shape;182;p22"/>
          <p:cNvSpPr txBox="1"/>
          <p:nvPr>
            <p:ph idx="15" type="subTitle"/>
          </p:nvPr>
        </p:nvSpPr>
        <p:spPr>
          <a:xfrm>
            <a:off x="6118525" y="3131100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183" name="Google Shape;183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0775" y="3995138"/>
            <a:ext cx="2305499" cy="2427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17300" y="-1236050"/>
            <a:ext cx="2305499" cy="2427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00375" y="3468750"/>
            <a:ext cx="3194200" cy="3362749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/>
          <p:nvPr>
            <p:ph hasCustomPrompt="1" type="title"/>
          </p:nvPr>
        </p:nvSpPr>
        <p:spPr>
          <a:xfrm>
            <a:off x="3977872" y="1035475"/>
            <a:ext cx="4452900" cy="99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88" name="Google Shape;188;p23"/>
          <p:cNvSpPr txBox="1"/>
          <p:nvPr>
            <p:ph idx="1" type="subTitle"/>
          </p:nvPr>
        </p:nvSpPr>
        <p:spPr>
          <a:xfrm>
            <a:off x="3977850" y="2034900"/>
            <a:ext cx="4452900" cy="309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3"/>
          <p:cNvSpPr txBox="1"/>
          <p:nvPr>
            <p:ph hasCustomPrompt="1" idx="2" type="title"/>
          </p:nvPr>
        </p:nvSpPr>
        <p:spPr>
          <a:xfrm>
            <a:off x="3977872" y="2862212"/>
            <a:ext cx="4452900" cy="99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0" name="Google Shape;190;p23"/>
          <p:cNvSpPr txBox="1"/>
          <p:nvPr>
            <p:ph idx="3" type="subTitle"/>
          </p:nvPr>
        </p:nvSpPr>
        <p:spPr>
          <a:xfrm>
            <a:off x="3977850" y="3861812"/>
            <a:ext cx="4452900" cy="309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3"/>
          <p:cNvSpPr/>
          <p:nvPr>
            <p:ph idx="4" type="pic"/>
          </p:nvPr>
        </p:nvSpPr>
        <p:spPr>
          <a:xfrm>
            <a:off x="1012975" y="886400"/>
            <a:ext cx="2405700" cy="34290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92" name="Google Shape;19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97750" y="987050"/>
            <a:ext cx="2902450" cy="305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6825" y="-2033325"/>
            <a:ext cx="3251750" cy="34234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"/>
          <p:cNvSpPr/>
          <p:nvPr/>
        </p:nvSpPr>
        <p:spPr>
          <a:xfrm>
            <a:off x="8430782" y="4782201"/>
            <a:ext cx="123000" cy="1230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3"/>
          <p:cNvSpPr/>
          <p:nvPr/>
        </p:nvSpPr>
        <p:spPr>
          <a:xfrm>
            <a:off x="8583724" y="4564741"/>
            <a:ext cx="245700" cy="2454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3"/>
          <p:cNvSpPr/>
          <p:nvPr/>
        </p:nvSpPr>
        <p:spPr>
          <a:xfrm>
            <a:off x="8657826" y="4905200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17000" y="3787350"/>
            <a:ext cx="2495000" cy="2626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8523" y="-1272825"/>
            <a:ext cx="2687626" cy="2829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4"/>
          <p:cNvSpPr txBox="1"/>
          <p:nvPr>
            <p:ph type="title"/>
          </p:nvPr>
        </p:nvSpPr>
        <p:spPr>
          <a:xfrm>
            <a:off x="841823" y="579113"/>
            <a:ext cx="36015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1" name="Google Shape;201;p24"/>
          <p:cNvSpPr txBox="1"/>
          <p:nvPr>
            <p:ph idx="1" type="subTitle"/>
          </p:nvPr>
        </p:nvSpPr>
        <p:spPr>
          <a:xfrm>
            <a:off x="841925" y="1681425"/>
            <a:ext cx="36015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4"/>
          <p:cNvSpPr txBox="1"/>
          <p:nvPr/>
        </p:nvSpPr>
        <p:spPr>
          <a:xfrm>
            <a:off x="713225" y="3320450"/>
            <a:ext cx="3858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This presentation template was created by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4"/>
              </a:rPr>
              <a:t>Slidesgo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endParaRPr b="1" sz="12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03" name="Google Shape;203;p24"/>
          <p:cNvSpPr/>
          <p:nvPr>
            <p:ph idx="2" type="pic"/>
          </p:nvPr>
        </p:nvSpPr>
        <p:spPr>
          <a:xfrm>
            <a:off x="5107001" y="676391"/>
            <a:ext cx="3070200" cy="38001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l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743526" y="3145375"/>
            <a:ext cx="3718075" cy="391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5400" y="-107475"/>
            <a:ext cx="3095175" cy="325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/>
          <p:nvPr/>
        </p:nvSpPr>
        <p:spPr>
          <a:xfrm>
            <a:off x="288024" y="188475"/>
            <a:ext cx="307500" cy="30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5"/>
          <p:cNvSpPr/>
          <p:nvPr/>
        </p:nvSpPr>
        <p:spPr>
          <a:xfrm>
            <a:off x="595414" y="438166"/>
            <a:ext cx="117900" cy="117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5"/>
          <p:cNvSpPr/>
          <p:nvPr/>
        </p:nvSpPr>
        <p:spPr>
          <a:xfrm>
            <a:off x="428999" y="588600"/>
            <a:ext cx="105300" cy="1053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5"/>
          <p:cNvSpPr/>
          <p:nvPr/>
        </p:nvSpPr>
        <p:spPr>
          <a:xfrm>
            <a:off x="8548199" y="3331725"/>
            <a:ext cx="307500" cy="30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5"/>
          <p:cNvSpPr/>
          <p:nvPr/>
        </p:nvSpPr>
        <p:spPr>
          <a:xfrm>
            <a:off x="8855589" y="3581416"/>
            <a:ext cx="117900" cy="117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5"/>
          <p:cNvSpPr/>
          <p:nvPr/>
        </p:nvSpPr>
        <p:spPr>
          <a:xfrm>
            <a:off x="8689174" y="3731850"/>
            <a:ext cx="105300" cy="1053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5"/>
          <p:cNvSpPr/>
          <p:nvPr/>
        </p:nvSpPr>
        <p:spPr>
          <a:xfrm flipH="1">
            <a:off x="2664376" y="4604000"/>
            <a:ext cx="5752800" cy="121500"/>
          </a:xfrm>
          <a:prstGeom prst="rect">
            <a:avLst/>
          </a:prstGeom>
          <a:gradFill>
            <a:gsLst>
              <a:gs pos="0">
                <a:schemeClr val="dk2"/>
              </a:gs>
              <a:gs pos="34000">
                <a:schemeClr val="lt2"/>
              </a:gs>
              <a:gs pos="67000">
                <a:schemeClr val="accent2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5"/>
          <p:cNvSpPr/>
          <p:nvPr/>
        </p:nvSpPr>
        <p:spPr>
          <a:xfrm flipH="1">
            <a:off x="713225" y="4609100"/>
            <a:ext cx="1951200" cy="11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/>
          <p:nvPr/>
        </p:nvSpPr>
        <p:spPr>
          <a:xfrm>
            <a:off x="8430774" y="286788"/>
            <a:ext cx="307500" cy="30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6"/>
          <p:cNvSpPr/>
          <p:nvPr/>
        </p:nvSpPr>
        <p:spPr>
          <a:xfrm>
            <a:off x="8738164" y="536478"/>
            <a:ext cx="117900" cy="117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6"/>
          <p:cNvSpPr/>
          <p:nvPr/>
        </p:nvSpPr>
        <p:spPr>
          <a:xfrm>
            <a:off x="8571749" y="686913"/>
            <a:ext cx="105300" cy="1053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6"/>
          <p:cNvSpPr/>
          <p:nvPr/>
        </p:nvSpPr>
        <p:spPr>
          <a:xfrm>
            <a:off x="287924" y="2319025"/>
            <a:ext cx="307500" cy="30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6"/>
          <p:cNvSpPr/>
          <p:nvPr/>
        </p:nvSpPr>
        <p:spPr>
          <a:xfrm>
            <a:off x="595314" y="2568716"/>
            <a:ext cx="117900" cy="117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6"/>
          <p:cNvSpPr/>
          <p:nvPr/>
        </p:nvSpPr>
        <p:spPr>
          <a:xfrm>
            <a:off x="428899" y="2719150"/>
            <a:ext cx="105300" cy="1053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13849" y="-1102475"/>
            <a:ext cx="3377499" cy="35557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7805" y="3339025"/>
            <a:ext cx="3377496" cy="35557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26"/>
          <p:cNvCxnSpPr/>
          <p:nvPr/>
        </p:nvCxnSpPr>
        <p:spPr>
          <a:xfrm>
            <a:off x="713225" y="4603997"/>
            <a:ext cx="390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0000" y="1152475"/>
            <a:ext cx="7704000" cy="3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441827" y="3630025"/>
            <a:ext cx="3103953" cy="3267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7420" y="-1604400"/>
            <a:ext cx="3103952" cy="326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56923" y="3715875"/>
            <a:ext cx="2797825" cy="294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0502" y="-1475725"/>
            <a:ext cx="2797825" cy="294552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718863" y="1300300"/>
            <a:ext cx="3228600" cy="4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subTitle"/>
          </p:nvPr>
        </p:nvSpPr>
        <p:spPr>
          <a:xfrm>
            <a:off x="718869" y="2810775"/>
            <a:ext cx="3228600" cy="4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718863" y="1652481"/>
            <a:ext cx="3228600" cy="10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718869" y="3162956"/>
            <a:ext cx="3228600" cy="10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" name="Google Shape;36;p5"/>
          <p:cNvSpPr/>
          <p:nvPr>
            <p:ph idx="5" type="pic"/>
          </p:nvPr>
        </p:nvSpPr>
        <p:spPr>
          <a:xfrm>
            <a:off x="4440225" y="1358625"/>
            <a:ext cx="3859200" cy="2836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" name="Google Shape;37;p5"/>
          <p:cNvSpPr/>
          <p:nvPr/>
        </p:nvSpPr>
        <p:spPr>
          <a:xfrm>
            <a:off x="341007" y="522251"/>
            <a:ext cx="123000" cy="1230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493948" y="156750"/>
            <a:ext cx="393600" cy="393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642001" y="676825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8633400" y="1235675"/>
            <a:ext cx="297300" cy="297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8792450" y="1017725"/>
            <a:ext cx="120600" cy="120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8588100" y="1138325"/>
            <a:ext cx="120600" cy="120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45" name="Google Shape;4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08627" y="-1383826"/>
            <a:ext cx="2961699" cy="311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39827" y="3581850"/>
            <a:ext cx="3063725" cy="322545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6"/>
          <p:cNvSpPr/>
          <p:nvPr/>
        </p:nvSpPr>
        <p:spPr>
          <a:xfrm>
            <a:off x="213074" y="878441"/>
            <a:ext cx="114000" cy="1140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6"/>
          <p:cNvSpPr/>
          <p:nvPr/>
        </p:nvSpPr>
        <p:spPr>
          <a:xfrm>
            <a:off x="354892" y="539499"/>
            <a:ext cx="365100" cy="365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6"/>
          <p:cNvSpPr/>
          <p:nvPr/>
        </p:nvSpPr>
        <p:spPr>
          <a:xfrm>
            <a:off x="492178" y="1021783"/>
            <a:ext cx="90300" cy="903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8424007" y="756951"/>
            <a:ext cx="123000" cy="1230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8576949" y="539491"/>
            <a:ext cx="245700" cy="2454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8651051" y="879950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1575" y="1651450"/>
            <a:ext cx="2276900" cy="23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16650" y="-1377625"/>
            <a:ext cx="2814350" cy="296292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" type="body"/>
          </p:nvPr>
        </p:nvSpPr>
        <p:spPr>
          <a:xfrm>
            <a:off x="726450" y="1754975"/>
            <a:ext cx="4303800" cy="20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7"/>
          <p:cNvSpPr/>
          <p:nvPr>
            <p:ph idx="2" type="pic"/>
          </p:nvPr>
        </p:nvSpPr>
        <p:spPr>
          <a:xfrm>
            <a:off x="5649084" y="1394544"/>
            <a:ext cx="2579700" cy="29109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7"/>
          <p:cNvSpPr/>
          <p:nvPr/>
        </p:nvSpPr>
        <p:spPr>
          <a:xfrm>
            <a:off x="614675" y="4409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7"/>
          <p:cNvSpPr/>
          <p:nvPr/>
        </p:nvSpPr>
        <p:spPr>
          <a:xfrm>
            <a:off x="8377675" y="4864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7"/>
          <p:cNvSpPr/>
          <p:nvPr/>
        </p:nvSpPr>
        <p:spPr>
          <a:xfrm>
            <a:off x="8310448" y="684787"/>
            <a:ext cx="393600" cy="393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8458501" y="1204863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type="title"/>
          </p:nvPr>
        </p:nvSpPr>
        <p:spPr>
          <a:xfrm>
            <a:off x="1492075" y="660975"/>
            <a:ext cx="6159900" cy="125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5" name="Google Shape;65;p8"/>
          <p:cNvSpPr/>
          <p:nvPr>
            <p:ph idx="2" type="pic"/>
          </p:nvPr>
        </p:nvSpPr>
        <p:spPr>
          <a:xfrm>
            <a:off x="1738750" y="1985390"/>
            <a:ext cx="5666400" cy="2194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66" name="Google Shape;6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75351" y="3293425"/>
            <a:ext cx="3415301" cy="359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8799" y="-2042800"/>
            <a:ext cx="3415301" cy="359557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8"/>
          <p:cNvSpPr/>
          <p:nvPr/>
        </p:nvSpPr>
        <p:spPr>
          <a:xfrm>
            <a:off x="8310448" y="2262962"/>
            <a:ext cx="393600" cy="393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8458501" y="2783038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513907" y="537976"/>
            <a:ext cx="123000" cy="1230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8"/>
          <p:cNvSpPr/>
          <p:nvPr/>
        </p:nvSpPr>
        <p:spPr>
          <a:xfrm>
            <a:off x="666849" y="320516"/>
            <a:ext cx="245700" cy="2454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38027" y="3526650"/>
            <a:ext cx="2533396" cy="266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9"/>
          <p:cNvPicPr preferRelativeResize="0"/>
          <p:nvPr/>
        </p:nvPicPr>
        <p:blipFill rotWithShape="1">
          <a:blip r:embed="rId3">
            <a:alphaModFix/>
          </a:blip>
          <a:srcRect b="4570" l="4570" r="4570" t="4570"/>
          <a:stretch/>
        </p:blipFill>
        <p:spPr>
          <a:xfrm>
            <a:off x="-1125250" y="-1002498"/>
            <a:ext cx="2716675" cy="28600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9"/>
          <p:cNvSpPr txBox="1"/>
          <p:nvPr>
            <p:ph idx="1" type="subTitle"/>
          </p:nvPr>
        </p:nvSpPr>
        <p:spPr>
          <a:xfrm>
            <a:off x="720075" y="1563261"/>
            <a:ext cx="37203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idx="2" type="subTitle"/>
          </p:nvPr>
        </p:nvSpPr>
        <p:spPr>
          <a:xfrm>
            <a:off x="4703914" y="1563261"/>
            <a:ext cx="37203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9"/>
          <p:cNvSpPr/>
          <p:nvPr/>
        </p:nvSpPr>
        <p:spPr>
          <a:xfrm>
            <a:off x="8273923" y="320250"/>
            <a:ext cx="393600" cy="393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 txBox="1"/>
          <p:nvPr>
            <p:ph type="title"/>
          </p:nvPr>
        </p:nvSpPr>
        <p:spPr>
          <a:xfrm>
            <a:off x="713225" y="3910025"/>
            <a:ext cx="7717500" cy="69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81" name="Google Shape;8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59775" y="-1954175"/>
            <a:ext cx="3424462" cy="36052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0"/>
          <p:cNvSpPr/>
          <p:nvPr/>
        </p:nvSpPr>
        <p:spPr>
          <a:xfrm>
            <a:off x="8310448" y="537987"/>
            <a:ext cx="393600" cy="3936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0"/>
          <p:cNvSpPr/>
          <p:nvPr/>
        </p:nvSpPr>
        <p:spPr>
          <a:xfrm>
            <a:off x="8458501" y="1058063"/>
            <a:ext cx="97500" cy="975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0"/>
          <p:cNvSpPr/>
          <p:nvPr/>
        </p:nvSpPr>
        <p:spPr>
          <a:xfrm>
            <a:off x="477174" y="796990"/>
            <a:ext cx="145500" cy="1455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erif Display"/>
              <a:buNone/>
              <a:defRPr sz="3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erif Display"/>
              <a:buNone/>
              <a:defRPr sz="3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erif Display"/>
              <a:buNone/>
              <a:defRPr sz="3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erif Display"/>
              <a:buNone/>
              <a:defRPr sz="3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erif Display"/>
              <a:buNone/>
              <a:defRPr sz="3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erif Display"/>
              <a:buNone/>
              <a:defRPr sz="3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erif Display"/>
              <a:buNone/>
              <a:defRPr sz="3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erif Display"/>
              <a:buNone/>
              <a:defRPr sz="3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7.png"/><Relationship Id="rId4" Type="http://schemas.openxmlformats.org/officeDocument/2006/relationships/image" Target="../media/image58.png"/><Relationship Id="rId5" Type="http://schemas.openxmlformats.org/officeDocument/2006/relationships/image" Target="../media/image59.png"/><Relationship Id="rId6" Type="http://schemas.openxmlformats.org/officeDocument/2006/relationships/image" Target="../media/image6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0.png"/><Relationship Id="rId4" Type="http://schemas.openxmlformats.org/officeDocument/2006/relationships/image" Target="../media/image6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1.png"/><Relationship Id="rId4" Type="http://schemas.openxmlformats.org/officeDocument/2006/relationships/image" Target="../media/image6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7.png"/><Relationship Id="rId4" Type="http://schemas.openxmlformats.org/officeDocument/2006/relationships/image" Target="../media/image46.png"/><Relationship Id="rId5" Type="http://schemas.openxmlformats.org/officeDocument/2006/relationships/image" Target="../media/image49.png"/><Relationship Id="rId6" Type="http://schemas.openxmlformats.org/officeDocument/2006/relationships/image" Target="../media/image48.png"/><Relationship Id="rId7" Type="http://schemas.openxmlformats.org/officeDocument/2006/relationships/image" Target="../media/image51.png"/><Relationship Id="rId8" Type="http://schemas.openxmlformats.org/officeDocument/2006/relationships/image" Target="../media/image5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2.png"/><Relationship Id="rId4" Type="http://schemas.openxmlformats.org/officeDocument/2006/relationships/image" Target="../media/image5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/>
          <p:nvPr>
            <p:ph idx="1" type="subTitle"/>
          </p:nvPr>
        </p:nvSpPr>
        <p:spPr>
          <a:xfrm>
            <a:off x="715725" y="3574650"/>
            <a:ext cx="4162800" cy="73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Do Hyeon"/>
                <a:ea typeface="Do Hyeon"/>
                <a:cs typeface="Do Hyeon"/>
                <a:sym typeface="Do Hyeon"/>
              </a:rPr>
              <a:t>2018110234 원종인</a:t>
            </a:r>
            <a:endParaRPr sz="20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Do Hyeon"/>
                <a:ea typeface="Do Hyeon"/>
                <a:cs typeface="Do Hyeon"/>
                <a:sym typeface="Do Hyeon"/>
              </a:rPr>
              <a:t>2017112108 고진원</a:t>
            </a:r>
            <a:endParaRPr sz="2000"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230" name="Google Shape;230;p27"/>
          <p:cNvCxnSpPr/>
          <p:nvPr/>
        </p:nvCxnSpPr>
        <p:spPr>
          <a:xfrm>
            <a:off x="713225" y="3374097"/>
            <a:ext cx="390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31" name="Google Shape;231;p27"/>
          <p:cNvSpPr txBox="1"/>
          <p:nvPr>
            <p:ph type="ctrTitle"/>
          </p:nvPr>
        </p:nvSpPr>
        <p:spPr>
          <a:xfrm>
            <a:off x="2013000" y="607250"/>
            <a:ext cx="5118000" cy="22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4900">
                <a:latin typeface="Do Hyeon"/>
                <a:ea typeface="Do Hyeon"/>
                <a:cs typeface="Do Hyeon"/>
                <a:sym typeface="Do Hyeon"/>
              </a:rPr>
              <a:t>4주차 발표자료</a:t>
            </a:r>
            <a:endParaRPr i="1" sz="4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32" name="Google Shape;232;p27"/>
          <p:cNvSpPr/>
          <p:nvPr/>
        </p:nvSpPr>
        <p:spPr>
          <a:xfrm>
            <a:off x="791925" y="4497425"/>
            <a:ext cx="175200" cy="175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7"/>
          <p:cNvSpPr txBox="1"/>
          <p:nvPr>
            <p:ph idx="4294967295" type="subTitle"/>
          </p:nvPr>
        </p:nvSpPr>
        <p:spPr>
          <a:xfrm>
            <a:off x="718869" y="2810775"/>
            <a:ext cx="32286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종합설계1_02 2조 두리아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34" name="Google Shape;234;p27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1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6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4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51" name="Google Shape;351;p36"/>
          <p:cNvSpPr/>
          <p:nvPr/>
        </p:nvSpPr>
        <p:spPr>
          <a:xfrm>
            <a:off x="849300" y="5926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6"/>
          <p:cNvSpPr/>
          <p:nvPr/>
        </p:nvSpPr>
        <p:spPr>
          <a:xfrm>
            <a:off x="962175" y="285350"/>
            <a:ext cx="429900" cy="429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6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6"/>
          <p:cNvSpPr txBox="1"/>
          <p:nvPr>
            <p:ph type="title"/>
          </p:nvPr>
        </p:nvSpPr>
        <p:spPr>
          <a:xfrm>
            <a:off x="6438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개요</a:t>
            </a:r>
            <a:endParaRPr sz="360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355" name="Google Shape;35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5875"/>
            <a:ext cx="3470825" cy="273785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6"/>
          <p:cNvSpPr txBox="1"/>
          <p:nvPr/>
        </p:nvSpPr>
        <p:spPr>
          <a:xfrm>
            <a:off x="3945375" y="849550"/>
            <a:ext cx="4525500" cy="3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• </a:t>
            </a:r>
            <a:r>
              <a:rPr b="1" lang="en" sz="1900">
                <a:solidFill>
                  <a:srgbClr val="444444"/>
                </a:solidFill>
              </a:rPr>
              <a:t>사전 문제 예방</a:t>
            </a:r>
            <a:endParaRPr b="1" sz="2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- 스마트미러 화면에 문제행동을 보이는 장애학생이 있는 경우, 이를 예측하여 담당 교사에게 안내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• </a:t>
            </a:r>
            <a:r>
              <a:rPr b="1" lang="en" sz="1900"/>
              <a:t> 긍정적 행동 모델링 교육 서비스 제공</a:t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- 장애학생에게 긍정적 정상적인 행동에 대한 모델링을 스마트미러를 통해서 시각적, 언어적 영상으로 제공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• </a:t>
            </a:r>
            <a:r>
              <a:rPr b="1" lang="en" sz="1900"/>
              <a:t>학생과 교사의 양방향 소통</a:t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- 장애학생의 빅데이터를 수집하여, 장애학생의 정보를 제공하고 장애학생은 교사를 부를 수 있는 수단으로 활용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7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7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4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63" name="Google Shape;363;p37"/>
          <p:cNvSpPr/>
          <p:nvPr/>
        </p:nvSpPr>
        <p:spPr>
          <a:xfrm>
            <a:off x="849300" y="5926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7"/>
          <p:cNvSpPr/>
          <p:nvPr/>
        </p:nvSpPr>
        <p:spPr>
          <a:xfrm>
            <a:off x="962175" y="285350"/>
            <a:ext cx="429900" cy="429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7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6" name="Google Shape;36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50" y="1642713"/>
            <a:ext cx="4514950" cy="185806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7"/>
          <p:cNvSpPr txBox="1"/>
          <p:nvPr/>
        </p:nvSpPr>
        <p:spPr>
          <a:xfrm>
            <a:off x="4514950" y="820950"/>
            <a:ext cx="4136700" cy="35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• </a:t>
            </a:r>
            <a:r>
              <a:rPr b="1" lang="en" sz="1900"/>
              <a:t>성장 가능성 매우 큰 시장</a:t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현재 스마트 미러 시장 및 임베디드 시장은 계속해서 성장중인 시장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한국 장애 아동에 대한 복지 정책 또한 계속 성장중이기에 해당 영역에 대한 연구 및 참여는 이후에 좋은 성장 발판이 될 것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68" name="Google Shape;368;p37"/>
          <p:cNvSpPr txBox="1"/>
          <p:nvPr>
            <p:ph type="title"/>
          </p:nvPr>
        </p:nvSpPr>
        <p:spPr>
          <a:xfrm>
            <a:off x="6438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선택한 이유</a:t>
            </a:r>
            <a:endParaRPr sz="36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8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8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4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75" name="Google Shape;375;p38"/>
          <p:cNvSpPr/>
          <p:nvPr/>
        </p:nvSpPr>
        <p:spPr>
          <a:xfrm>
            <a:off x="849300" y="5926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8"/>
          <p:cNvSpPr/>
          <p:nvPr/>
        </p:nvSpPr>
        <p:spPr>
          <a:xfrm>
            <a:off x="962175" y="285350"/>
            <a:ext cx="429900" cy="429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8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8"/>
          <p:cNvSpPr txBox="1"/>
          <p:nvPr>
            <p:ph type="title"/>
          </p:nvPr>
        </p:nvSpPr>
        <p:spPr>
          <a:xfrm>
            <a:off x="6438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관련된 자원</a:t>
            </a:r>
            <a:endParaRPr sz="360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379" name="Google Shape;37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275" y="1189310"/>
            <a:ext cx="3574149" cy="165432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8"/>
          <p:cNvSpPr txBox="1"/>
          <p:nvPr/>
        </p:nvSpPr>
        <p:spPr>
          <a:xfrm>
            <a:off x="3991425" y="1106725"/>
            <a:ext cx="4515000" cy="17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• MOBIUS 플랫폼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>
                <a:solidFill>
                  <a:srgbClr val="212529"/>
                </a:solidFill>
              </a:rPr>
              <a:t>oneM2M 국제 표준 기반 세계 최초의 오픈소스 플랫폼</a:t>
            </a:r>
            <a:endParaRPr>
              <a:solidFill>
                <a:srgbClr val="212529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en">
                <a:solidFill>
                  <a:schemeClr val="dk1"/>
                </a:solidFill>
              </a:rPr>
              <a:t>Node.js 기반의 IoT 서버 플랫폼으로, IoT 디바이스와 애플리케이션을 연결하는 중간 매개체 역할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381" name="Google Shape;38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3051925"/>
            <a:ext cx="1224400" cy="1224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2225" y="2909425"/>
            <a:ext cx="1852750" cy="185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04100" y="2789675"/>
            <a:ext cx="1654324" cy="1654325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38"/>
          <p:cNvSpPr txBox="1"/>
          <p:nvPr/>
        </p:nvSpPr>
        <p:spPr>
          <a:xfrm>
            <a:off x="1024625" y="2789675"/>
            <a:ext cx="4773300" cy="19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• </a:t>
            </a:r>
            <a:r>
              <a:rPr b="1" lang="en" sz="1900">
                <a:solidFill>
                  <a:srgbClr val="444444"/>
                </a:solidFill>
              </a:rPr>
              <a:t>다양한 IOT 모듈</a:t>
            </a:r>
            <a:endParaRPr b="1" sz="2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- 카메라를 통한 학생과 주변환경 인식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- 마이크와 스피커를 통한 양방향 소통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- 공기질 측정을 통한 주변환경 파악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9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9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4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91" name="Google Shape;391;p39"/>
          <p:cNvSpPr/>
          <p:nvPr/>
        </p:nvSpPr>
        <p:spPr>
          <a:xfrm>
            <a:off x="849300" y="5926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9"/>
          <p:cNvSpPr/>
          <p:nvPr/>
        </p:nvSpPr>
        <p:spPr>
          <a:xfrm>
            <a:off x="962175" y="285350"/>
            <a:ext cx="429900" cy="429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9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9"/>
          <p:cNvSpPr txBox="1"/>
          <p:nvPr>
            <p:ph type="title"/>
          </p:nvPr>
        </p:nvSpPr>
        <p:spPr>
          <a:xfrm>
            <a:off x="6438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유사한 아이디어</a:t>
            </a:r>
            <a:endParaRPr sz="360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395" name="Google Shape;39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043" y="1014500"/>
            <a:ext cx="2228826" cy="173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088" y="3052925"/>
            <a:ext cx="2608762" cy="1739174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39"/>
          <p:cNvSpPr txBox="1"/>
          <p:nvPr/>
        </p:nvSpPr>
        <p:spPr>
          <a:xfrm>
            <a:off x="3414000" y="897850"/>
            <a:ext cx="5076000" cy="19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AI를 활용한 청소년 MBTI 측정 스마트미러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b="1" lang="en" sz="1200"/>
              <a:t>청소년이 그린 이미지를 기반으로 청소년 MBTI를 측청</a:t>
            </a:r>
            <a:endParaRPr b="1"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b="1" lang="en" sz="1200"/>
              <a:t>스마트 미러라는 형태의 동일성</a:t>
            </a:r>
            <a:endParaRPr b="1"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b="1" lang="en" sz="1200"/>
              <a:t>해당 프로젝트는 그려진 그림 등 다른 행동 패턴을 통해 아이들의 빅데이터를 수집한다는 유사한 경향성</a:t>
            </a:r>
            <a:endParaRPr b="1" sz="1200"/>
          </a:p>
        </p:txBody>
      </p:sp>
      <p:sp>
        <p:nvSpPr>
          <p:cNvPr id="398" name="Google Shape;398;p39"/>
          <p:cNvSpPr txBox="1"/>
          <p:nvPr/>
        </p:nvSpPr>
        <p:spPr>
          <a:xfrm>
            <a:off x="3414000" y="2984825"/>
            <a:ext cx="5076000" cy="19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U+tv 아이들나라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b="1" lang="en" sz="1200"/>
              <a:t>AI 파파고 놀이를 통해 어린이와 외국어 공부 (음성 인식)</a:t>
            </a:r>
            <a:endParaRPr b="1"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b="1" lang="en" sz="1200"/>
              <a:t>모바일 연동을 통한 AR 서비스 제공 (카메라 기능)</a:t>
            </a:r>
            <a:endParaRPr b="1"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b="1" lang="en" sz="1200"/>
              <a:t>장애인과 아이라는 대상의 차이와 실시간 카메라 인식이라는 기능을 제외하면 차이가 없음</a:t>
            </a:r>
            <a:endParaRPr b="1"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0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0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4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05" name="Google Shape;405;p40"/>
          <p:cNvSpPr/>
          <p:nvPr/>
        </p:nvSpPr>
        <p:spPr>
          <a:xfrm>
            <a:off x="849300" y="5926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0"/>
          <p:cNvSpPr/>
          <p:nvPr/>
        </p:nvSpPr>
        <p:spPr>
          <a:xfrm>
            <a:off x="962175" y="285350"/>
            <a:ext cx="429900" cy="429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0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0"/>
          <p:cNvSpPr txBox="1"/>
          <p:nvPr>
            <p:ph type="title"/>
          </p:nvPr>
        </p:nvSpPr>
        <p:spPr>
          <a:xfrm>
            <a:off x="6438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가능한 아이디어</a:t>
            </a:r>
            <a:endParaRPr sz="36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09" name="Google Shape;409;p40"/>
          <p:cNvSpPr txBox="1"/>
          <p:nvPr/>
        </p:nvSpPr>
        <p:spPr>
          <a:xfrm>
            <a:off x="30300" y="1136225"/>
            <a:ext cx="2348700" cy="11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IOT 캐릭터를 활용한 의사소통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10" name="Google Shape;410;p40"/>
          <p:cNvSpPr txBox="1"/>
          <p:nvPr/>
        </p:nvSpPr>
        <p:spPr>
          <a:xfrm>
            <a:off x="2379000" y="1113425"/>
            <a:ext cx="4585500" cy="11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스마트 미러에서 실시간 화면 뿐만이 아닌 캐릭터를 추가하여 장애인 아이들이 해당 물건에 대한 괴리감이 아닌 친근감을 느끼게 함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411" name="Google Shape;4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3314" y="797250"/>
            <a:ext cx="1543582" cy="1778651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40"/>
          <p:cNvSpPr txBox="1"/>
          <p:nvPr/>
        </p:nvSpPr>
        <p:spPr>
          <a:xfrm>
            <a:off x="30300" y="3200950"/>
            <a:ext cx="2348700" cy="11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학부모와 선생님과 스마트 미러 스마트폰 연동 시스템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13" name="Google Shape;413;p40"/>
          <p:cNvSpPr txBox="1"/>
          <p:nvPr/>
        </p:nvSpPr>
        <p:spPr>
          <a:xfrm>
            <a:off x="2484725" y="3178150"/>
            <a:ext cx="4585500" cy="11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스마트미러에서 이상현상 발생 시 즉각적인 알림을 스마트폰을 통해 전달, 이를 녹화하여 데이터를 저장해두고 향후 자료로 사용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414" name="Google Shape;41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6161" y="3178150"/>
            <a:ext cx="2037879" cy="114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/>
          <p:nvPr/>
        </p:nvSpPr>
        <p:spPr>
          <a:xfrm>
            <a:off x="502732" y="2803474"/>
            <a:ext cx="793500" cy="7935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rgbClr val="3120B6">
                  <a:alpha val="31372"/>
                </a:srgbClr>
              </a:gs>
              <a:gs pos="76000">
                <a:srgbClr val="F8F8F8">
                  <a:alpha val="0"/>
                </a:srgbClr>
              </a:gs>
              <a:gs pos="100000">
                <a:srgbClr val="F8F8F8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40" name="Google Shape;240;p28"/>
          <p:cNvSpPr/>
          <p:nvPr/>
        </p:nvSpPr>
        <p:spPr>
          <a:xfrm>
            <a:off x="502732" y="1830478"/>
            <a:ext cx="793500" cy="7935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rgbClr val="3120B6">
                  <a:alpha val="31372"/>
                </a:srgbClr>
              </a:gs>
              <a:gs pos="76000">
                <a:srgbClr val="F8F8F8">
                  <a:alpha val="0"/>
                </a:srgbClr>
              </a:gs>
              <a:gs pos="100000">
                <a:srgbClr val="F8F8F8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41" name="Google Shape;241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latin typeface="Do Hyeon"/>
                <a:ea typeface="Do Hyeon"/>
                <a:cs typeface="Do Hyeon"/>
                <a:sym typeface="Do Hyeon"/>
              </a:rPr>
              <a:t>Table of </a:t>
            </a:r>
            <a:r>
              <a:rPr lang="en" sz="3800">
                <a:latin typeface="Do Hyeon"/>
                <a:ea typeface="Do Hyeon"/>
                <a:cs typeface="Do Hyeon"/>
                <a:sym typeface="Do Hyeon"/>
              </a:rPr>
              <a:t>c</a:t>
            </a:r>
            <a:r>
              <a:rPr lang="en" sz="3800">
                <a:latin typeface="Do Hyeon"/>
                <a:ea typeface="Do Hyeon"/>
                <a:cs typeface="Do Hyeon"/>
                <a:sym typeface="Do Hyeon"/>
              </a:rPr>
              <a:t>ontents</a:t>
            </a:r>
            <a:endParaRPr sz="38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42" name="Google Shape;242;p28"/>
          <p:cNvSpPr txBox="1"/>
          <p:nvPr>
            <p:ph idx="4" type="title"/>
          </p:nvPr>
        </p:nvSpPr>
        <p:spPr>
          <a:xfrm>
            <a:off x="532732" y="1818096"/>
            <a:ext cx="733500" cy="7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o Hyeon"/>
                <a:ea typeface="Do Hyeon"/>
                <a:cs typeface="Do Hyeon"/>
                <a:sym typeface="Do Hyeon"/>
              </a:rPr>
              <a:t>01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43" name="Google Shape;243;p28"/>
          <p:cNvSpPr txBox="1"/>
          <p:nvPr>
            <p:ph idx="6" type="title"/>
          </p:nvPr>
        </p:nvSpPr>
        <p:spPr>
          <a:xfrm>
            <a:off x="533958" y="2791644"/>
            <a:ext cx="7314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o Hyeon"/>
                <a:ea typeface="Do Hyeon"/>
                <a:cs typeface="Do Hyeon"/>
                <a:sym typeface="Do Hyeon"/>
              </a:rPr>
              <a:t>02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44" name="Google Shape;244;p28"/>
          <p:cNvSpPr/>
          <p:nvPr/>
        </p:nvSpPr>
        <p:spPr>
          <a:xfrm>
            <a:off x="8157507" y="905014"/>
            <a:ext cx="123000" cy="1230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8"/>
          <p:cNvSpPr/>
          <p:nvPr/>
        </p:nvSpPr>
        <p:spPr>
          <a:xfrm>
            <a:off x="8310448" y="539512"/>
            <a:ext cx="393600" cy="3936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8"/>
          <p:cNvSpPr/>
          <p:nvPr/>
        </p:nvSpPr>
        <p:spPr>
          <a:xfrm>
            <a:off x="8458501" y="1059588"/>
            <a:ext cx="97500" cy="975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8"/>
          <p:cNvSpPr txBox="1"/>
          <p:nvPr>
            <p:ph type="title"/>
          </p:nvPr>
        </p:nvSpPr>
        <p:spPr>
          <a:xfrm>
            <a:off x="976425" y="1893138"/>
            <a:ext cx="4697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Do Hyeon"/>
                <a:ea typeface="Do Hyeon"/>
                <a:cs typeface="Do Hyeon"/>
                <a:sym typeface="Do Hyeon"/>
              </a:rPr>
              <a:t>ICIP 1지망 소개</a:t>
            </a:r>
            <a:endParaRPr sz="30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48" name="Google Shape;248;p28"/>
          <p:cNvSpPr txBox="1"/>
          <p:nvPr>
            <p:ph type="title"/>
          </p:nvPr>
        </p:nvSpPr>
        <p:spPr>
          <a:xfrm>
            <a:off x="976425" y="2950350"/>
            <a:ext cx="4697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Do Hyeon"/>
                <a:ea typeface="Do Hyeon"/>
                <a:cs typeface="Do Hyeon"/>
                <a:sym typeface="Do Hyeon"/>
              </a:rPr>
              <a:t>ICIP 2지망 소개</a:t>
            </a:r>
            <a:endParaRPr sz="30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49" name="Google Shape;249;p28"/>
          <p:cNvSpPr txBox="1"/>
          <p:nvPr>
            <p:ph idx="8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2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9"/>
          <p:cNvSpPr/>
          <p:nvPr/>
        </p:nvSpPr>
        <p:spPr>
          <a:xfrm>
            <a:off x="3988800" y="1051050"/>
            <a:ext cx="1166400" cy="116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rgbClr val="3120B6">
                  <a:alpha val="31372"/>
                </a:srgbClr>
              </a:gs>
              <a:gs pos="76000">
                <a:srgbClr val="F8F8F8">
                  <a:alpha val="0"/>
                </a:srgbClr>
              </a:gs>
              <a:gs pos="100000">
                <a:srgbClr val="F8F8F8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55" name="Google Shape;255;p29"/>
          <p:cNvSpPr txBox="1"/>
          <p:nvPr>
            <p:ph type="title"/>
          </p:nvPr>
        </p:nvSpPr>
        <p:spPr>
          <a:xfrm>
            <a:off x="1204475" y="2816800"/>
            <a:ext cx="6807600" cy="17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Do Hyeon"/>
                <a:ea typeface="Do Hyeon"/>
                <a:cs typeface="Do Hyeon"/>
                <a:sym typeface="Do Hyeon"/>
              </a:rPr>
              <a:t>1지망 </a:t>
            </a:r>
            <a:endParaRPr sz="30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Do Hyeon"/>
                <a:ea typeface="Do Hyeon"/>
                <a:cs typeface="Do Hyeon"/>
                <a:sym typeface="Do Hyeon"/>
              </a:rPr>
              <a:t>헬스케어 SLLM 및 생성형 AI를 활용한 헬스케어 미디어봇 서비스 구축</a:t>
            </a:r>
            <a:endParaRPr>
              <a:latin typeface="Do Hyeon"/>
              <a:ea typeface="Do Hyeon"/>
              <a:cs typeface="Do Hyeon"/>
              <a:sym typeface="Do Hyeon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56" name="Google Shape;256;p29"/>
          <p:cNvSpPr txBox="1"/>
          <p:nvPr>
            <p:ph idx="2" type="title"/>
          </p:nvPr>
        </p:nvSpPr>
        <p:spPr>
          <a:xfrm>
            <a:off x="3937800" y="947838"/>
            <a:ext cx="1268400" cy="126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o Hyeon"/>
                <a:ea typeface="Do Hyeon"/>
                <a:cs typeface="Do Hyeon"/>
                <a:sym typeface="Do Hyeon"/>
              </a:rPr>
              <a:t>01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57" name="Google Shape;257;p29"/>
          <p:cNvSpPr/>
          <p:nvPr/>
        </p:nvSpPr>
        <p:spPr>
          <a:xfrm>
            <a:off x="8346350" y="696363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9"/>
          <p:cNvSpPr/>
          <p:nvPr/>
        </p:nvSpPr>
        <p:spPr>
          <a:xfrm>
            <a:off x="8044675" y="452350"/>
            <a:ext cx="175200" cy="175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3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/>
          <p:nvPr/>
        </p:nvSpPr>
        <p:spPr>
          <a:xfrm>
            <a:off x="849300" y="5926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"/>
          <p:cNvSpPr/>
          <p:nvPr/>
        </p:nvSpPr>
        <p:spPr>
          <a:xfrm>
            <a:off x="962175" y="285350"/>
            <a:ext cx="429900" cy="429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0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0"/>
          <p:cNvSpPr txBox="1"/>
          <p:nvPr>
            <p:ph type="title"/>
          </p:nvPr>
        </p:nvSpPr>
        <p:spPr>
          <a:xfrm>
            <a:off x="6438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개요</a:t>
            </a:r>
            <a:endParaRPr sz="36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68" name="Google Shape;268;p30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4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69" name="Google Shape;269;p30"/>
          <p:cNvSpPr txBox="1"/>
          <p:nvPr/>
        </p:nvSpPr>
        <p:spPr>
          <a:xfrm>
            <a:off x="4779275" y="1550525"/>
            <a:ext cx="3000000" cy="25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헬스케어 분야  sLLM 구축</a:t>
            </a:r>
            <a:endParaRPr b="1" sz="18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sLLM 기반의 미디어 봇 구축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70" name="Google Shape;2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456825"/>
            <a:ext cx="4035349" cy="26518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1" name="Google Shape;271;p30"/>
          <p:cNvCxnSpPr/>
          <p:nvPr/>
        </p:nvCxnSpPr>
        <p:spPr>
          <a:xfrm flipH="1">
            <a:off x="6221200" y="2199975"/>
            <a:ext cx="8700" cy="44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"/>
          <p:cNvSpPr/>
          <p:nvPr/>
        </p:nvSpPr>
        <p:spPr>
          <a:xfrm>
            <a:off x="849300" y="5926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"/>
          <p:cNvSpPr/>
          <p:nvPr/>
        </p:nvSpPr>
        <p:spPr>
          <a:xfrm>
            <a:off x="962175" y="285350"/>
            <a:ext cx="429900" cy="429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1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1"/>
          <p:cNvSpPr txBox="1"/>
          <p:nvPr>
            <p:ph type="title"/>
          </p:nvPr>
        </p:nvSpPr>
        <p:spPr>
          <a:xfrm>
            <a:off x="6438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개요</a:t>
            </a:r>
            <a:endParaRPr sz="36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80" name="Google Shape;280;p31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5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81" name="Google Shape;2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575" y="1784675"/>
            <a:ext cx="25336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800" y="2378900"/>
            <a:ext cx="2543175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3900" y="1152313"/>
            <a:ext cx="4448175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57700" y="3922925"/>
            <a:ext cx="1133475" cy="1133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5" name="Google Shape;285;p31"/>
          <p:cNvCxnSpPr/>
          <p:nvPr/>
        </p:nvCxnSpPr>
        <p:spPr>
          <a:xfrm flipH="1" rot="10800000">
            <a:off x="3451700" y="2260925"/>
            <a:ext cx="6822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6" name="Google Shape;286;p31"/>
          <p:cNvCxnSpPr/>
          <p:nvPr/>
        </p:nvCxnSpPr>
        <p:spPr>
          <a:xfrm flipH="1">
            <a:off x="6572475" y="3382175"/>
            <a:ext cx="8700" cy="44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87" name="Google Shape;287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66800" y="4328000"/>
            <a:ext cx="3724275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72000" y="758025"/>
            <a:ext cx="373380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"/>
          <p:cNvSpPr/>
          <p:nvPr/>
        </p:nvSpPr>
        <p:spPr>
          <a:xfrm>
            <a:off x="849300" y="5926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2"/>
          <p:cNvSpPr/>
          <p:nvPr/>
        </p:nvSpPr>
        <p:spPr>
          <a:xfrm>
            <a:off x="962175" y="285350"/>
            <a:ext cx="429900" cy="429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2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2"/>
          <p:cNvSpPr txBox="1"/>
          <p:nvPr>
            <p:ph type="title"/>
          </p:nvPr>
        </p:nvSpPr>
        <p:spPr>
          <a:xfrm>
            <a:off x="6438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관련된 자원</a:t>
            </a:r>
            <a:endParaRPr sz="36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97" name="Google Shape;297;p32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6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98" name="Google Shape;298;p32"/>
          <p:cNvSpPr txBox="1"/>
          <p:nvPr/>
        </p:nvSpPr>
        <p:spPr>
          <a:xfrm>
            <a:off x="3072000" y="104387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sL</a:t>
            </a:r>
            <a:r>
              <a:rPr b="1" lang="en" sz="2100"/>
              <a:t>LM 학습 모델 구축</a:t>
            </a:r>
            <a:endParaRPr sz="33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99" name="Google Shape;299;p32"/>
          <p:cNvSpPr txBox="1"/>
          <p:nvPr/>
        </p:nvSpPr>
        <p:spPr>
          <a:xfrm>
            <a:off x="697850" y="1738150"/>
            <a:ext cx="300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보도 내용 분석과 헬스케어 관련 자료 수집 모듈</a:t>
            </a:r>
            <a:r>
              <a:rPr b="1" lang="en" sz="1800"/>
              <a:t> 개발</a:t>
            </a:r>
            <a:r>
              <a:rPr b="1" lang="en" sz="1800"/>
              <a:t> 및 전처리</a:t>
            </a:r>
            <a:endParaRPr sz="30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0" name="Google Shape;300;p32"/>
          <p:cNvSpPr txBox="1"/>
          <p:nvPr/>
        </p:nvSpPr>
        <p:spPr>
          <a:xfrm>
            <a:off x="697850" y="34025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헬스케어 SLLM에 맞는 질문 생성 및 답변 생성</a:t>
            </a:r>
            <a:endParaRPr sz="30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301" name="Google Shape;301;p32"/>
          <p:cNvCxnSpPr/>
          <p:nvPr/>
        </p:nvCxnSpPr>
        <p:spPr>
          <a:xfrm flipH="1" rot="10800000">
            <a:off x="3982400" y="2245000"/>
            <a:ext cx="6822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2" name="Google Shape;302;p32"/>
          <p:cNvCxnSpPr/>
          <p:nvPr/>
        </p:nvCxnSpPr>
        <p:spPr>
          <a:xfrm flipH="1" rot="10800000">
            <a:off x="4024875" y="3770975"/>
            <a:ext cx="6822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3" name="Google Shape;303;p32"/>
          <p:cNvSpPr txBox="1"/>
          <p:nvPr/>
        </p:nvSpPr>
        <p:spPr>
          <a:xfrm>
            <a:off x="4850200" y="1822313"/>
            <a:ext cx="3688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오픈 소스 웹 크롤러</a:t>
            </a:r>
            <a:r>
              <a:rPr b="1" lang="en" sz="1800"/>
              <a:t>(Scrapy)</a:t>
            </a:r>
            <a:r>
              <a:rPr b="1" lang="en" sz="1800"/>
              <a:t> 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활용</a:t>
            </a:r>
            <a:r>
              <a:rPr b="1" lang="en" sz="1800"/>
              <a:t>하여 크롤링 후 전처리 </a:t>
            </a:r>
            <a:endParaRPr sz="30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4" name="Google Shape;304;p32"/>
          <p:cNvSpPr txBox="1"/>
          <p:nvPr/>
        </p:nvSpPr>
        <p:spPr>
          <a:xfrm>
            <a:off x="4850200" y="34025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텍스트 질답, STT, TTS 활용</a:t>
            </a:r>
            <a:endParaRPr sz="30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3"/>
          <p:cNvSpPr/>
          <p:nvPr/>
        </p:nvSpPr>
        <p:spPr>
          <a:xfrm>
            <a:off x="849300" y="5926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3"/>
          <p:cNvSpPr/>
          <p:nvPr/>
        </p:nvSpPr>
        <p:spPr>
          <a:xfrm>
            <a:off x="962175" y="285350"/>
            <a:ext cx="429900" cy="429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3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3"/>
          <p:cNvSpPr txBox="1"/>
          <p:nvPr>
            <p:ph type="title"/>
          </p:nvPr>
        </p:nvSpPr>
        <p:spPr>
          <a:xfrm>
            <a:off x="720000" y="2853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유사한 아이디어 </a:t>
            </a:r>
            <a:endParaRPr sz="36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13" name="Google Shape;313;p33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4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14" name="Google Shape;314;p33"/>
          <p:cNvSpPr txBox="1"/>
          <p:nvPr/>
        </p:nvSpPr>
        <p:spPr>
          <a:xfrm>
            <a:off x="5176875" y="1257525"/>
            <a:ext cx="3967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건강증진센터 KT AI 보이스봇</a:t>
            </a:r>
            <a:endParaRPr sz="34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15" name="Google Shape;315;p33"/>
          <p:cNvSpPr txBox="1"/>
          <p:nvPr/>
        </p:nvSpPr>
        <p:spPr>
          <a:xfrm>
            <a:off x="5493900" y="1969600"/>
            <a:ext cx="3650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수진 의사를 파악하고 일정 예약을 지원하는 서비스</a:t>
            </a:r>
            <a:endParaRPr sz="29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316" name="Google Shape;31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6400" y="1257525"/>
            <a:ext cx="4003250" cy="317565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3"/>
          <p:cNvSpPr txBox="1"/>
          <p:nvPr/>
        </p:nvSpPr>
        <p:spPr>
          <a:xfrm>
            <a:off x="5493900" y="3055100"/>
            <a:ext cx="3650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STT, 자연어처리 기술을 활용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본 프로젝트와 유사점 존재 </a:t>
            </a:r>
            <a:endParaRPr sz="29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4"/>
          <p:cNvSpPr/>
          <p:nvPr/>
        </p:nvSpPr>
        <p:spPr>
          <a:xfrm>
            <a:off x="849300" y="592600"/>
            <a:ext cx="197100" cy="1971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4"/>
          <p:cNvSpPr/>
          <p:nvPr/>
        </p:nvSpPr>
        <p:spPr>
          <a:xfrm>
            <a:off x="962175" y="285350"/>
            <a:ext cx="429900" cy="4299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4"/>
          <p:cNvSpPr/>
          <p:nvPr/>
        </p:nvSpPr>
        <p:spPr>
          <a:xfrm>
            <a:off x="7712000" y="447200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4"/>
          <p:cNvSpPr txBox="1"/>
          <p:nvPr>
            <p:ph type="title"/>
          </p:nvPr>
        </p:nvSpPr>
        <p:spPr>
          <a:xfrm>
            <a:off x="6438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가능한 아이디어</a:t>
            </a:r>
            <a:endParaRPr sz="36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26" name="Google Shape;326;p34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4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27" name="Google Shape;327;p34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4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28" name="Google Shape;328;p34"/>
          <p:cNvSpPr txBox="1"/>
          <p:nvPr/>
        </p:nvSpPr>
        <p:spPr>
          <a:xfrm>
            <a:off x="30300" y="1136225"/>
            <a:ext cx="2348700" cy="11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다양한 형태의 기사 작성</a:t>
            </a:r>
            <a:endParaRPr b="1" sz="20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29" name="Google Shape;329;p34"/>
          <p:cNvSpPr txBox="1"/>
          <p:nvPr/>
        </p:nvSpPr>
        <p:spPr>
          <a:xfrm>
            <a:off x="2379000" y="1113425"/>
            <a:ext cx="4585500" cy="11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기존의 AI를 이용해 만들어진 일반적인 형태의 기사 뿐만 아닌, 형태의 요구에 따라 질의응답 형식, 잡지, 수필 형식 등 다양한 형식의 기사를 생성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30" name="Google Shape;330;p34"/>
          <p:cNvSpPr txBox="1"/>
          <p:nvPr/>
        </p:nvSpPr>
        <p:spPr>
          <a:xfrm>
            <a:off x="136025" y="3200950"/>
            <a:ext cx="2348700" cy="11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이미 발행한 기사 오류 확인</a:t>
            </a:r>
            <a:endParaRPr b="1" sz="19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31" name="Google Shape;331;p34"/>
          <p:cNvSpPr txBox="1"/>
          <p:nvPr/>
        </p:nvSpPr>
        <p:spPr>
          <a:xfrm>
            <a:off x="2379000" y="3178150"/>
            <a:ext cx="4585500" cy="11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기존의 기사의 정보의 오류가 발견될 경우 수정 가능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332" name="Google Shape;33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3754" y="898050"/>
            <a:ext cx="2102700" cy="157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3750" y="2964395"/>
            <a:ext cx="2102700" cy="1573804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4"/>
          <p:cNvSpPr txBox="1"/>
          <p:nvPr/>
        </p:nvSpPr>
        <p:spPr>
          <a:xfrm>
            <a:off x="136025" y="2198150"/>
            <a:ext cx="2348700" cy="11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기자가 작성한 기사 초안 첨삭 기능</a:t>
            </a:r>
            <a:endParaRPr b="1" sz="20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35" name="Google Shape;335;p34"/>
          <p:cNvSpPr txBox="1"/>
          <p:nvPr/>
        </p:nvSpPr>
        <p:spPr>
          <a:xfrm>
            <a:off x="2379000" y="2259725"/>
            <a:ext cx="4585500" cy="11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작성한 기사 </a:t>
            </a: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맞춤범 및 정보 오류 첨삭 기능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5"/>
          <p:cNvSpPr/>
          <p:nvPr/>
        </p:nvSpPr>
        <p:spPr>
          <a:xfrm>
            <a:off x="3988800" y="1051050"/>
            <a:ext cx="1166400" cy="116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rgbClr val="3120B6">
                  <a:alpha val="31372"/>
                </a:srgbClr>
              </a:gs>
              <a:gs pos="76000">
                <a:srgbClr val="F8F8F8">
                  <a:alpha val="0"/>
                </a:srgbClr>
              </a:gs>
              <a:gs pos="100000">
                <a:srgbClr val="F8F8F8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41" name="Google Shape;341;p35"/>
          <p:cNvSpPr txBox="1"/>
          <p:nvPr>
            <p:ph type="title"/>
          </p:nvPr>
        </p:nvSpPr>
        <p:spPr>
          <a:xfrm>
            <a:off x="1168200" y="2674250"/>
            <a:ext cx="6807600" cy="17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Do Hyeon"/>
                <a:ea typeface="Do Hyeon"/>
                <a:cs typeface="Do Hyeon"/>
                <a:sym typeface="Do Hyeon"/>
              </a:rPr>
              <a:t>2지망</a:t>
            </a:r>
            <a:endParaRPr sz="27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스마트미러를 활용한 장애학생 행동 모델링 및 이상행동 정보제공 서비스 구축</a:t>
            </a:r>
            <a:endParaRPr sz="41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42" name="Google Shape;342;p35"/>
          <p:cNvSpPr txBox="1"/>
          <p:nvPr>
            <p:ph idx="2" type="title"/>
          </p:nvPr>
        </p:nvSpPr>
        <p:spPr>
          <a:xfrm>
            <a:off x="3937800" y="947838"/>
            <a:ext cx="1268400" cy="126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o Hyeon"/>
                <a:ea typeface="Do Hyeon"/>
                <a:cs typeface="Do Hyeon"/>
                <a:sym typeface="Do Hyeon"/>
              </a:rPr>
              <a:t>02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43" name="Google Shape;343;p35"/>
          <p:cNvSpPr/>
          <p:nvPr/>
        </p:nvSpPr>
        <p:spPr>
          <a:xfrm>
            <a:off x="8346350" y="696363"/>
            <a:ext cx="106200" cy="106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5"/>
          <p:cNvSpPr/>
          <p:nvPr/>
        </p:nvSpPr>
        <p:spPr>
          <a:xfrm>
            <a:off x="8044675" y="452350"/>
            <a:ext cx="175200" cy="175200"/>
          </a:xfrm>
          <a:prstGeom prst="plaqu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5"/>
          <p:cNvSpPr txBox="1"/>
          <p:nvPr>
            <p:ph idx="4294967295" type="subTitle"/>
          </p:nvPr>
        </p:nvSpPr>
        <p:spPr>
          <a:xfrm>
            <a:off x="8539026" y="4518725"/>
            <a:ext cx="3336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Do Hyeon"/>
                <a:ea typeface="Do Hyeon"/>
                <a:cs typeface="Do Hyeon"/>
                <a:sym typeface="Do Hyeon"/>
              </a:rPr>
              <a:t>3</a:t>
            </a:r>
            <a:endParaRPr sz="1900"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vies Recommendation Minitheme by Slidesgo">
  <a:themeElements>
    <a:clrScheme name="Simple Light">
      <a:dk1>
        <a:srgbClr val="181818"/>
      </a:dk1>
      <a:lt1>
        <a:srgbClr val="F8F8F8"/>
      </a:lt1>
      <a:dk2>
        <a:srgbClr val="EBB52B"/>
      </a:dk2>
      <a:lt2>
        <a:srgbClr val="00C3B1"/>
      </a:lt2>
      <a:accent1>
        <a:srgbClr val="3120B6"/>
      </a:accent1>
      <a:accent2>
        <a:srgbClr val="EB24E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818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